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89" r:id="rId2"/>
    <p:sldId id="591" r:id="rId3"/>
    <p:sldId id="592" r:id="rId4"/>
    <p:sldId id="593" r:id="rId5"/>
    <p:sldId id="594" r:id="rId6"/>
    <p:sldId id="619" r:id="rId7"/>
    <p:sldId id="595" r:id="rId8"/>
    <p:sldId id="602" r:id="rId9"/>
    <p:sldId id="613" r:id="rId10"/>
    <p:sldId id="603" r:id="rId11"/>
    <p:sldId id="597" r:id="rId12"/>
    <p:sldId id="621" r:id="rId13"/>
    <p:sldId id="604" r:id="rId14"/>
    <p:sldId id="598" r:id="rId15"/>
    <p:sldId id="605" r:id="rId16"/>
    <p:sldId id="614" r:id="rId17"/>
    <p:sldId id="615" r:id="rId18"/>
    <p:sldId id="608" r:id="rId19"/>
    <p:sldId id="616" r:id="rId20"/>
    <p:sldId id="609" r:id="rId21"/>
    <p:sldId id="617" r:id="rId22"/>
    <p:sldId id="618" r:id="rId23"/>
    <p:sldId id="606" r:id="rId24"/>
    <p:sldId id="600" r:id="rId25"/>
    <p:sldId id="612" r:id="rId26"/>
    <p:sldId id="601" r:id="rId27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D6B7"/>
    <a:srgbClr val="00927D"/>
    <a:srgbClr val="0000FF"/>
    <a:srgbClr val="F8F8F8"/>
    <a:srgbClr val="6600FF"/>
    <a:srgbClr val="009E87"/>
    <a:srgbClr val="FF0066"/>
    <a:srgbClr val="9966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887" autoAdjust="0"/>
    <p:restoredTop sz="91136" autoAdjust="0"/>
  </p:normalViewPr>
  <p:slideViewPr>
    <p:cSldViewPr>
      <p:cViewPr>
        <p:scale>
          <a:sx n="100" d="100"/>
          <a:sy n="100" d="100"/>
        </p:scale>
        <p:origin x="-2268" y="-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22" y="78"/>
      </p:cViewPr>
      <p:guideLst>
        <p:guide orient="horz" pos="3127"/>
        <p:guide pos="214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9588"/>
            <a:ext cx="273367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108547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nationales Forschungszentrum in der Helmholtz-Gemeinschaft</a:t>
            </a:r>
          </a:p>
        </p:txBody>
      </p:sp>
      <p:pic>
        <p:nvPicPr>
          <p:cNvPr id="4403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06375"/>
            <a:ext cx="998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78754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C2BB7D0-E064-4FE9-A796-21C923C3C7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="" xmlns:p14="http://schemas.microsoft.com/office/powerpoint/2010/main" val="37905907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80B98C-EA6F-4C12-A077-8AEA97F5D70B}" type="slidenum">
              <a:rPr lang="de-DE" altLang="de-DE" b="0"/>
              <a:pPr algn="r" eaLnBrk="1" hangingPunct="1">
                <a:spcBef>
                  <a:spcPct val="0"/>
                </a:spcBef>
              </a:pPr>
              <a:t>1</a:t>
            </a:fld>
            <a:endParaRPr lang="de-DE" altLang="de-DE" b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altLang="de-D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63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ch\Desktop\titelbil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3429001"/>
            <a:ext cx="9045575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6350"/>
            <a:ext cx="91440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800" b="0" dirty="0" smtClean="0">
                <a:solidFill>
                  <a:schemeClr val="tx1"/>
                </a:solidFill>
                <a:cs typeface="+mn-cs"/>
              </a:rPr>
              <a:t>KIT – Die Forschungsuniversität in der Helmholtz-Gemeinschaft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85763" y="3227388"/>
            <a:ext cx="435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400" b="0" dirty="0" smtClean="0">
                <a:solidFill>
                  <a:schemeClr val="bg1"/>
                </a:solidFill>
                <a:cs typeface="+mn-cs"/>
              </a:rPr>
              <a:t>Institut für Anthropomatik und Robotik (IAR) - Intelligente Prozessautomation und Robotik (IPR)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sz="1600" smtClean="0">
                <a:solidFill>
                  <a:srgbClr val="777777"/>
                </a:solidFill>
                <a:cs typeface="+mn-cs"/>
              </a:rPr>
              <a:t>www.kit.edu</a:t>
            </a:r>
          </a:p>
        </p:txBody>
      </p:sp>
      <p:pic>
        <p:nvPicPr>
          <p:cNvPr id="6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4950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5377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2750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73978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950" y="144463"/>
            <a:ext cx="6911975" cy="6937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238965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3958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3851426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82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622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263525" indent="0">
              <a:lnSpc>
                <a:spcPts val="2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0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98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40486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29965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4463"/>
            <a:ext cx="691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</a:t>
            </a:r>
            <a:br>
              <a:rPr lang="de-DE" altLang="de-DE" smtClean="0"/>
            </a:br>
            <a:r>
              <a:rPr lang="de-DE" altLang="de-DE" smtClean="0"/>
              <a:t>  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Karlsruhe Institute of Technology (KIT).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357938" y="6445250"/>
            <a:ext cx="2619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Institut für Anthropomatik und Robotik (IAR) -</a:t>
            </a:r>
          </a:p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 Intelligente Prozessautomation und Robotik (IPR)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A23274A-B95A-46D8-B8D0-CB17473CC3BD}" type="slidenum">
              <a:rPr lang="de-DE" altLang="de-DE" sz="900">
                <a:solidFill>
                  <a:schemeClr val="tx1"/>
                </a:solidFill>
              </a:rPr>
              <a:pPr eaLnBrk="1" hangingPunct="1">
                <a:spcBef>
                  <a:spcPct val="50000"/>
                </a:spcBef>
              </a:pPr>
              <a:t>‹Nr.›</a:t>
            </a:fld>
            <a:endParaRPr lang="de-DE" altLang="de-DE" sz="900">
              <a:solidFill>
                <a:schemeClr val="tx1"/>
              </a:solidFill>
            </a:endParaRP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571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44640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99B346FF-A815-422F-B0B6-99799F7066F0}" type="datetime1">
              <a:rPr lang="de-DE" altLang="de-DE" sz="900" b="0" smtClean="0">
                <a:solidFill>
                  <a:schemeClr val="tx1"/>
                </a:solidFill>
                <a:cs typeface="+mn-cs"/>
              </a:rPr>
              <a:pPr>
                <a:defRPr/>
              </a:pPr>
              <a:t>17.07.2016</a:t>
            </a:fld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	 Christoph Jost, Marcus </a:t>
            </a:r>
            <a:r>
              <a:rPr lang="de-DE" altLang="de-DE" sz="900" b="0" dirty="0" err="1" smtClean="0">
                <a:solidFill>
                  <a:schemeClr val="tx1"/>
                </a:solidFill>
                <a:cs typeface="+mn-cs"/>
              </a:rPr>
              <a:t>Conzelmann</a:t>
            </a:r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,</a:t>
            </a:r>
            <a:r>
              <a:rPr lang="de-DE" altLang="de-DE" sz="900" b="0" baseline="0" dirty="0" smtClean="0">
                <a:solidFill>
                  <a:schemeClr val="tx1"/>
                </a:solidFill>
                <a:cs typeface="+mn-cs"/>
              </a:rPr>
              <a:t> Patrick Petersen</a:t>
            </a:r>
            <a:endParaRPr lang="de-DE" altLang="de-DE" sz="900" b="0" dirty="0" smtClean="0">
              <a:solidFill>
                <a:schemeClr val="tx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</p:sldLayoutIdLst>
  <p:timing>
    <p:tnLst>
      <p:par>
        <p:cTn id="1" dur="indefinite" restart="never" nodeType="tmRoot"/>
      </p:par>
    </p:tnLst>
  </p:timing>
  <p:hf hdr="0"/>
  <p:txStyles>
    <p:titleStyle>
      <a:lvl1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8938"/>
            <a:ext cx="8839200" cy="703262"/>
          </a:xfrm>
        </p:spPr>
        <p:txBody>
          <a:bodyPr/>
          <a:lstStyle/>
          <a:p>
            <a:r>
              <a:rPr lang="de-DE" altLang="de-DE" sz="3200" dirty="0" smtClean="0">
                <a:solidFill>
                  <a:srgbClr val="006666"/>
                </a:solidFill>
              </a:rPr>
              <a:t>Projektpraktikum </a:t>
            </a:r>
            <a:r>
              <a:rPr lang="de-DE" altLang="de-DE" sz="3200" dirty="0">
                <a:solidFill>
                  <a:srgbClr val="006666"/>
                </a:solidFill>
              </a:rPr>
              <a:t>Robotik und Automation I </a:t>
            </a:r>
            <a:endParaRPr lang="de-DE" altLang="de-DE" sz="2400" dirty="0" smtClean="0">
              <a:solidFill>
                <a:srgbClr val="006666"/>
              </a:solidFill>
            </a:endParaRPr>
          </a:p>
        </p:txBody>
      </p:sp>
      <p:sp>
        <p:nvSpPr>
          <p:cNvPr id="3076" name="AutoShape 17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538663" y="-130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7" name="AutoShape 19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691063" y="222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8" name="AutoShape 21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843463" y="1746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9" name="AutoShape 23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995863" y="327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Bohrungen</a:t>
            </a:r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871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pPr lvl="1"/>
            <a:r>
              <a:rPr lang="de-DE" dirty="0" smtClean="0"/>
              <a:t>Maskieren der Werkstück-Pixel</a:t>
            </a:r>
          </a:p>
          <a:p>
            <a:pPr lvl="2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&gt;= 70 werden auf 255 (weiß) gesetzt</a:t>
            </a:r>
          </a:p>
          <a:p>
            <a:pPr lvl="2"/>
            <a:r>
              <a:rPr lang="de-DE" dirty="0" smtClean="0"/>
              <a:t>Restliche Pixel auf 0 (schwarz)</a:t>
            </a:r>
          </a:p>
          <a:p>
            <a:pPr lvl="1"/>
            <a:r>
              <a:rPr lang="de-DE" dirty="0" smtClean="0"/>
              <a:t>Reduktion von Rauschen</a:t>
            </a:r>
          </a:p>
          <a:p>
            <a:pPr lvl="2"/>
            <a:r>
              <a:rPr lang="de-DE" dirty="0" smtClean="0"/>
              <a:t>Morphologische Erosion und </a:t>
            </a:r>
            <a:r>
              <a:rPr lang="de-DE" dirty="0" err="1" smtClean="0"/>
              <a:t>Dilitation</a:t>
            </a:r>
            <a:r>
              <a:rPr lang="de-DE" dirty="0" smtClean="0"/>
              <a:t> zur Reduktion von Rauschen an den Objektkanten</a:t>
            </a:r>
          </a:p>
          <a:p>
            <a:pPr lvl="1"/>
            <a:r>
              <a:rPr lang="de-DE" dirty="0" err="1" smtClean="0"/>
              <a:t>Kantendektion</a:t>
            </a:r>
            <a:r>
              <a:rPr lang="de-DE" dirty="0" smtClean="0"/>
              <a:t> mit </a:t>
            </a:r>
            <a:r>
              <a:rPr lang="de-DE" dirty="0" err="1" smtClean="0"/>
              <a:t>Canny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10" name="Grafik 9" descr="threshold.png"/>
          <p:cNvPicPr>
            <a:picLocks noChangeAspect="1"/>
          </p:cNvPicPr>
          <p:nvPr/>
        </p:nvPicPr>
        <p:blipFill>
          <a:blip r:embed="rId2" cstate="print"/>
          <a:srcRect l="12748" t="15935" r="33745" b="17810"/>
          <a:stretch>
            <a:fillRect/>
          </a:stretch>
        </p:blipFill>
        <p:spPr>
          <a:xfrm>
            <a:off x="3505200" y="3810000"/>
            <a:ext cx="2048597" cy="2029448"/>
          </a:xfrm>
          <a:prstGeom prst="rect">
            <a:avLst/>
          </a:prstGeom>
        </p:spPr>
      </p:pic>
      <p:pic>
        <p:nvPicPr>
          <p:cNvPr id="11" name="Grafik 10" descr="erosiondilitation.png"/>
          <p:cNvPicPr>
            <a:picLocks noChangeAspect="1"/>
          </p:cNvPicPr>
          <p:nvPr/>
        </p:nvPicPr>
        <p:blipFill>
          <a:blip r:embed="rId3" cstate="print"/>
          <a:srcRect l="11998" t="12186" r="32995" b="19685"/>
          <a:stretch>
            <a:fillRect/>
          </a:stretch>
        </p:blipFill>
        <p:spPr>
          <a:xfrm>
            <a:off x="6629400" y="3810000"/>
            <a:ext cx="2057400" cy="2038620"/>
          </a:xfrm>
          <a:prstGeom prst="rect">
            <a:avLst/>
          </a:prstGeom>
        </p:spPr>
      </p:pic>
      <p:pic>
        <p:nvPicPr>
          <p:cNvPr id="12" name="Grafik 11" descr="Perfekt3.png"/>
          <p:cNvPicPr>
            <a:picLocks noChangeAspect="1"/>
          </p:cNvPicPr>
          <p:nvPr/>
        </p:nvPicPr>
        <p:blipFill>
          <a:blip r:embed="rId4" cstate="print"/>
          <a:srcRect l="17341" t="8749" r="14061" b="625"/>
          <a:stretch>
            <a:fillRect/>
          </a:stretch>
        </p:blipFill>
        <p:spPr>
          <a:xfrm rot="5400000">
            <a:off x="524304" y="3819096"/>
            <a:ext cx="1999391" cy="198120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340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5" name="Textfeld 14"/>
          <p:cNvSpPr txBox="1"/>
          <p:nvPr/>
        </p:nvSpPr>
        <p:spPr>
          <a:xfrm>
            <a:off x="35052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Threshold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66294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Erosion + </a:t>
            </a:r>
            <a:r>
              <a:rPr lang="en-US" sz="1200" b="0" dirty="0" err="1" smtClean="0"/>
              <a:t>Dilitation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7" name="Pfeil nach rechts 16"/>
          <p:cNvSpPr/>
          <p:nvPr/>
        </p:nvSpPr>
        <p:spPr>
          <a:xfrm>
            <a:off x="2819400" y="44958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>
            <a:off x="5943600" y="45720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Ermitteln der Kalibrierungsgröße Pixel-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Centimeter</a:t>
            </a:r>
            <a:r>
              <a:rPr lang="de-DE" dirty="0" smtClean="0"/>
              <a:t> (PX2CM)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Kalibrierungswerkstücks</a:t>
            </a:r>
          </a:p>
          <a:p>
            <a:pPr lvl="1"/>
            <a:r>
              <a:rPr lang="de-DE" dirty="0" smtClean="0"/>
              <a:t>Seitenlängen des Kalibrierungswerkstücks sind bekannt</a:t>
            </a:r>
          </a:p>
          <a:p>
            <a:pPr lvl="1"/>
            <a:r>
              <a:rPr lang="de-DE" dirty="0" smtClean="0"/>
              <a:t>PX2CM = Quotient aus längster Seite und längster bekannter Seitenlänge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818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der Lage und </a:t>
            </a:r>
            <a:r>
              <a:rPr lang="de-DE" dirty="0" err="1" smtClean="0"/>
              <a:t>Abmaße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Überprüfen der </a:t>
            </a:r>
            <a:r>
              <a:rPr lang="de-DE" dirty="0" err="1" smtClean="0"/>
              <a:t>Abmaße</a:t>
            </a:r>
            <a:r>
              <a:rPr lang="de-DE" dirty="0" smtClean="0"/>
              <a:t> und Lage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Werkstücks</a:t>
            </a:r>
          </a:p>
          <a:p>
            <a:pPr lvl="1"/>
            <a:r>
              <a:rPr lang="de-DE" dirty="0" smtClean="0"/>
              <a:t>Überprüfe alle Kanten auf vorgeschriebene Länge</a:t>
            </a:r>
          </a:p>
          <a:p>
            <a:pPr lvl="1"/>
            <a:r>
              <a:rPr lang="de-DE" dirty="0" smtClean="0"/>
              <a:t>Lage des umschließenden Rechtecks = Lage des Werkstücks</a:t>
            </a:r>
          </a:p>
          <a:p>
            <a:pPr>
              <a:buNone/>
            </a:pPr>
            <a:endParaRPr lang="de-DE" dirty="0" smtClean="0"/>
          </a:p>
        </p:txBody>
      </p:sp>
      <p:pic>
        <p:nvPicPr>
          <p:cNvPr id="4" name="Grafik 3" descr="quaddetected.png"/>
          <p:cNvPicPr>
            <a:picLocks noChangeAspect="1"/>
          </p:cNvPicPr>
          <p:nvPr/>
        </p:nvPicPr>
        <p:blipFill>
          <a:blip r:embed="rId2" cstate="print"/>
          <a:srcRect l="8249" t="10311" r="10499" b="11248"/>
          <a:stretch>
            <a:fillRect/>
          </a:stretch>
        </p:blipFill>
        <p:spPr>
          <a:xfrm>
            <a:off x="2590800" y="3200400"/>
            <a:ext cx="3453380" cy="2667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90800" y="586740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Erkanntes</a:t>
            </a:r>
            <a:r>
              <a:rPr lang="en-US" sz="1200" b="0" dirty="0" smtClean="0"/>
              <a:t> Quad </a:t>
            </a:r>
            <a:r>
              <a:rPr lang="en-US" sz="1200" b="0" dirty="0" err="1" smtClean="0"/>
              <a:t>eingezeichnet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im</a:t>
            </a:r>
            <a:r>
              <a:rPr lang="en-US" sz="1200" b="0" dirty="0" smtClean="0"/>
              <a:t> 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89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Bohrungspositionen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Berechnung der Bohrungspositionen </a:t>
            </a:r>
            <a:r>
              <a:rPr lang="de-DE" dirty="0"/>
              <a:t>anhand </a:t>
            </a:r>
            <a:r>
              <a:rPr lang="de-DE" dirty="0" smtClean="0"/>
              <a:t>Rechteck-Eckpunkten</a:t>
            </a:r>
            <a:endParaRPr lang="de-DE" dirty="0"/>
          </a:p>
        </p:txBody>
      </p:sp>
      <p:pic>
        <p:nvPicPr>
          <p:cNvPr id="4" name="Grafik 3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232658"/>
            <a:ext cx="3048000" cy="30258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648200" y="2362200"/>
            <a:ext cx="2743200" cy="274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5029200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991349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029200" y="4754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987540" y="4754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985194" y="3581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985193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8674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0960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4038600" y="3516966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772077" y="5260151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4820077" y="5263680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Berechnete Bohrungspositionen</a:t>
            </a:r>
            <a:endParaRPr lang="de-DE" sz="1200" b="0" dirty="0"/>
          </a:p>
        </p:txBody>
      </p:sp>
    </p:spTree>
    <p:extLst>
      <p:ext uri="{BB962C8B-B14F-4D97-AF65-F5344CB8AC3E}">
        <p14:creationId xmlns="" xmlns:p14="http://schemas.microsoft.com/office/powerpoint/2010/main" val="26774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Bohrungsdetektion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Anwendung eines Gauß-Filters</a:t>
            </a:r>
          </a:p>
          <a:p>
            <a:pPr lvl="1"/>
            <a:r>
              <a:rPr lang="de-DE" dirty="0" smtClean="0"/>
              <a:t>Rauschentfernung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215" t="16164" r="11647" b="5403"/>
          <a:stretch/>
        </p:blipFill>
        <p:spPr>
          <a:xfrm>
            <a:off x="298382" y="2225833"/>
            <a:ext cx="3657600" cy="33277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4803842" y="2225832"/>
            <a:ext cx="3749541" cy="3327717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>
            <a:off x="4189412" y="3538377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07888" y="5587080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Unbearbeitetes Kamera-Bild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234947" y="5587079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Gauß-Filter angewendetes Kamera-Bild</a:t>
            </a:r>
            <a:endParaRPr lang="de-DE" sz="1200" b="0" dirty="0"/>
          </a:p>
        </p:txBody>
      </p:sp>
    </p:spTree>
    <p:extLst>
      <p:ext uri="{BB962C8B-B14F-4D97-AF65-F5344CB8AC3E}">
        <p14:creationId xmlns="" xmlns:p14="http://schemas.microsoft.com/office/powerpoint/2010/main" val="1144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Entfernung von Hintergrund mittels Schwellwert</a:t>
            </a:r>
          </a:p>
          <a:p>
            <a:pPr lvl="1"/>
            <a:r>
              <a:rPr lang="de-DE" dirty="0" smtClean="0"/>
              <a:t>Bessere Erkennung von Bohrungen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133600" y="2133600"/>
            <a:ext cx="4267200" cy="38996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13014" y="6019800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</p:spTree>
    <p:extLst>
      <p:ext uri="{BB962C8B-B14F-4D97-AF65-F5344CB8AC3E}">
        <p14:creationId xmlns="" xmlns:p14="http://schemas.microsoft.com/office/powerpoint/2010/main" val="901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Maskierung pro erwarteter Bohrungsposition</a:t>
            </a:r>
          </a:p>
          <a:p>
            <a:pPr lvl="1"/>
            <a:r>
              <a:rPr lang="de-DE" dirty="0" smtClean="0"/>
              <a:t>Individuelle Schwellwerte für unterschiedliche Beleuchtung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2895600" y="2439353"/>
            <a:ext cx="3733800" cy="33137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909" t="77989" r="21232" b="9287"/>
          <a:stretch/>
        </p:blipFill>
        <p:spPr>
          <a:xfrm>
            <a:off x="7271951" y="4495800"/>
            <a:ext cx="1066800" cy="990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542" t="22098" r="65599" b="65177"/>
          <a:stretch/>
        </p:blipFill>
        <p:spPr>
          <a:xfrm>
            <a:off x="1219200" y="2068172"/>
            <a:ext cx="1066800" cy="9906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2057400" y="2563472"/>
            <a:ext cx="1295400" cy="408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6248400" y="5029200"/>
            <a:ext cx="1143000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48577" y="57910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876398" y="308602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Schlechte Beleuchtung</a:t>
            </a:r>
            <a:endParaRPr lang="de-DE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7019925" y="5486400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Perfektes Beleuchtung</a:t>
            </a:r>
            <a:endParaRPr lang="de-DE" sz="1200" b="0" dirty="0"/>
          </a:p>
        </p:txBody>
      </p:sp>
    </p:spTree>
    <p:extLst>
      <p:ext uri="{BB962C8B-B14F-4D97-AF65-F5344CB8AC3E}">
        <p14:creationId xmlns="" xmlns:p14="http://schemas.microsoft.com/office/powerpoint/2010/main" val="20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Werkstück &amp; Prüfaufgaben</a:t>
            </a:r>
          </a:p>
          <a:p>
            <a:r>
              <a:rPr lang="de-DE" sz="2400" dirty="0" smtClean="0"/>
              <a:t>Aufbau</a:t>
            </a:r>
          </a:p>
          <a:p>
            <a:r>
              <a:rPr lang="de-DE" sz="2400" dirty="0" smtClean="0"/>
              <a:t>Verwendete Software</a:t>
            </a:r>
          </a:p>
          <a:p>
            <a:r>
              <a:rPr lang="de-DE" sz="2400" dirty="0" smtClean="0"/>
              <a:t>Unterschied Modell &amp; Aufnahme</a:t>
            </a:r>
          </a:p>
          <a:p>
            <a:r>
              <a:rPr lang="de-DE" sz="2400" dirty="0" smtClean="0"/>
              <a:t>Programmablauf</a:t>
            </a:r>
          </a:p>
          <a:p>
            <a:r>
              <a:rPr lang="de-DE" sz="2400" dirty="0" smtClean="0"/>
              <a:t>Was wir gelernt haben</a:t>
            </a:r>
          </a:p>
          <a:p>
            <a:r>
              <a:rPr lang="de-DE" sz="2400" dirty="0" smtClean="0"/>
              <a:t>Vorführung</a:t>
            </a:r>
          </a:p>
          <a:p>
            <a:pPr>
              <a:buNone/>
            </a:pPr>
            <a:endParaRPr lang="de-DE" sz="2400" dirty="0" smtClean="0"/>
          </a:p>
          <a:p>
            <a:pPr>
              <a:buNone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XOR von Schwellwertbild und Maskierung</a:t>
            </a:r>
          </a:p>
          <a:p>
            <a:pPr lvl="1"/>
            <a:r>
              <a:rPr lang="de-DE" dirty="0" smtClean="0"/>
              <a:t>Einzelne Detektion von Bohrungen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Hough Transformation zur Kreis-Detektion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28600" y="2057400"/>
            <a:ext cx="2363152" cy="2159629"/>
          </a:xfrm>
          <a:prstGeom prst="rect">
            <a:avLst/>
          </a:prstGeom>
        </p:spPr>
      </p:pic>
      <p:sp>
        <p:nvSpPr>
          <p:cNvPr id="4" name="Flussdiagramm: Prozess 3"/>
          <p:cNvSpPr/>
          <p:nvPr/>
        </p:nvSpPr>
        <p:spPr>
          <a:xfrm>
            <a:off x="2743200" y="2819400"/>
            <a:ext cx="685800" cy="4594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XOR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966" t="15556" r="16839" b="6666"/>
          <a:stretch/>
        </p:blipFill>
        <p:spPr>
          <a:xfrm>
            <a:off x="6477000" y="2057400"/>
            <a:ext cx="2423161" cy="213360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51" y="2057401"/>
            <a:ext cx="2337049" cy="21336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6019800" y="2867405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04920" y="421702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391394" y="421702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Maske</a:t>
            </a:r>
            <a:endParaRPr lang="de-DE" sz="1200" b="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9000" y="42743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XOR-Ergebnis</a:t>
            </a:r>
            <a:endParaRPr lang="de-DE" sz="1200" b="0" dirty="0"/>
          </a:p>
        </p:txBody>
      </p:sp>
    </p:spTree>
    <p:extLst>
      <p:ext uri="{BB962C8B-B14F-4D97-AF65-F5344CB8AC3E}">
        <p14:creationId xmlns="" xmlns:p14="http://schemas.microsoft.com/office/powerpoint/2010/main" val="11857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der berechneten Bohrungsposition</a:t>
            </a:r>
          </a:p>
          <a:p>
            <a:r>
              <a:rPr lang="de-DE" dirty="0" smtClean="0"/>
              <a:t>Zuordnung zu Bohrungsgrößen</a:t>
            </a:r>
          </a:p>
          <a:p>
            <a:r>
              <a:rPr lang="de-DE" dirty="0" smtClean="0"/>
              <a:t>Anordnung der erkannten Bohrungsgrößen</a:t>
            </a:r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8" name="Grafik 7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667000"/>
            <a:ext cx="3429000" cy="34040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4953000" y="2667000"/>
            <a:ext cx="3515652" cy="34040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02515" y="607104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ohne Fehler</a:t>
            </a:r>
            <a:endParaRPr 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472346" y="6071042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4" name="Rechteck 3"/>
          <p:cNvSpPr/>
          <p:nvPr/>
        </p:nvSpPr>
        <p:spPr>
          <a:xfrm>
            <a:off x="5486400" y="5334000"/>
            <a:ext cx="24265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457799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</a:t>
            </a:r>
            <a:br>
              <a:rPr lang="de-DE" dirty="0" smtClean="0"/>
            </a:br>
            <a:r>
              <a:rPr lang="de-DE" dirty="0" smtClean="0"/>
              <a:t>der berechneten Bohrungsposition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Zuordnung zu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Anordnung der erkannten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358046" y="1198563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93081" y="144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15133" y="144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4937992" y="1471639"/>
            <a:ext cx="701964" cy="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34146" y="2009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472346" y="21235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erfek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17446" y="2428300"/>
            <a:ext cx="2057420" cy="204244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3213425" y="3962400"/>
            <a:ext cx="2100263" cy="203358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372171" y="44958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Ergebnis-Bild ohne Fehler </a:t>
            </a:r>
          </a:p>
          <a:p>
            <a:pPr algn="ctr"/>
            <a:r>
              <a:rPr lang="de-DE" sz="1200" b="0" dirty="0"/>
              <a:t>m</a:t>
            </a:r>
            <a:r>
              <a:rPr lang="de-DE" sz="1200" b="0" dirty="0" smtClean="0"/>
              <a:t>it korrekter Anordnung</a:t>
            </a:r>
            <a:endParaRPr lang="de-DE" sz="1200" b="0" dirty="0"/>
          </a:p>
        </p:txBody>
      </p:sp>
      <p:sp>
        <p:nvSpPr>
          <p:cNvPr id="19" name="Textfeld 18"/>
          <p:cNvSpPr txBox="1"/>
          <p:nvPr/>
        </p:nvSpPr>
        <p:spPr>
          <a:xfrm>
            <a:off x="3025076" y="6011594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20" name="Rechteck 19"/>
          <p:cNvSpPr/>
          <p:nvPr/>
        </p:nvSpPr>
        <p:spPr>
          <a:xfrm>
            <a:off x="3505200" y="5562600"/>
            <a:ext cx="172929" cy="16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9915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124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Maskieren des Werkstücks</a:t>
            </a:r>
          </a:p>
          <a:p>
            <a:r>
              <a:rPr lang="de-DE" dirty="0" smtClean="0"/>
              <a:t>Filtern</a:t>
            </a:r>
          </a:p>
          <a:p>
            <a:pPr lvl="1"/>
            <a:r>
              <a:rPr lang="de-DE" dirty="0" err="1" smtClean="0"/>
              <a:t>Guided</a:t>
            </a:r>
            <a:r>
              <a:rPr lang="de-DE" dirty="0" smtClean="0"/>
              <a:t> Image Filter</a:t>
            </a:r>
          </a:p>
          <a:p>
            <a:r>
              <a:rPr lang="de-DE" dirty="0" smtClean="0"/>
              <a:t>Kantendetektion mit </a:t>
            </a:r>
            <a:r>
              <a:rPr lang="de-DE" dirty="0" err="1" smtClean="0"/>
              <a:t>Canny</a:t>
            </a:r>
            <a:endParaRPr lang="de-DE" dirty="0" smtClean="0"/>
          </a:p>
          <a:p>
            <a:r>
              <a:rPr lang="de-DE" dirty="0" smtClean="0"/>
              <a:t>Kanten und Bohrungen entfernen</a:t>
            </a:r>
          </a:p>
          <a:p>
            <a:r>
              <a:rPr lang="de-DE" dirty="0" smtClean="0"/>
              <a:t>Cluster finden</a:t>
            </a:r>
          </a:p>
          <a:p>
            <a:r>
              <a:rPr lang="de-DE" dirty="0" smtClean="0"/>
              <a:t>Zusätzlich: Überprüfung des Stegs</a:t>
            </a:r>
          </a:p>
          <a:p>
            <a:pPr lvl="1"/>
            <a:r>
              <a:rPr lang="de-DE" dirty="0" err="1" smtClean="0"/>
              <a:t>Threshold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 gelernt haben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 und Realität unterscheiden sich stark</a:t>
            </a:r>
          </a:p>
          <a:p>
            <a:pPr lvl="1"/>
            <a:r>
              <a:rPr lang="de-DE" dirty="0" smtClean="0"/>
              <a:t>Beleuchtung</a:t>
            </a:r>
          </a:p>
          <a:p>
            <a:pPr lvl="1"/>
            <a:r>
              <a:rPr lang="de-DE" dirty="0" smtClean="0"/>
              <a:t>Messgenauigkeit</a:t>
            </a:r>
          </a:p>
          <a:p>
            <a:r>
              <a:rPr lang="de-DE" dirty="0" smtClean="0"/>
              <a:t>Gute Beleuchtung ist entscheidend</a:t>
            </a:r>
          </a:p>
          <a:p>
            <a:r>
              <a:rPr lang="de-DE" dirty="0" smtClean="0"/>
              <a:t>Wahl der idealen Parameter/Schwellwerte aufwendig</a:t>
            </a:r>
          </a:p>
          <a:p>
            <a:pPr lvl="1"/>
            <a:r>
              <a:rPr lang="de-DE" dirty="0" smtClean="0"/>
              <a:t>Unterschiedliche Beleuchtung benötigt andere Werte</a:t>
            </a:r>
          </a:p>
          <a:p>
            <a:r>
              <a:rPr lang="de-DE" dirty="0" smtClean="0"/>
              <a:t>Messungenauigkeiten summieren sich auf</a:t>
            </a:r>
          </a:p>
          <a:p>
            <a:pPr lvl="1"/>
            <a:r>
              <a:rPr lang="de-DE" dirty="0" smtClean="0"/>
              <a:t>1mm Toleranz schwierig zu erzielen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71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2895600"/>
            <a:ext cx="8588375" cy="693737"/>
          </a:xfrm>
        </p:spPr>
        <p:txBody>
          <a:bodyPr/>
          <a:lstStyle/>
          <a:p>
            <a:pPr algn="ctr"/>
            <a:r>
              <a:rPr lang="de-DE" sz="6000" dirty="0" smtClean="0"/>
              <a:t>Live-Vorführung</a:t>
            </a:r>
            <a:endParaRPr lang="de-DE" sz="6000" dirty="0"/>
          </a:p>
        </p:txBody>
      </p:sp>
      <p:sp>
        <p:nvSpPr>
          <p:cNvPr id="3" name="Textfeld 2"/>
          <p:cNvSpPr txBox="1"/>
          <p:nvPr/>
        </p:nvSpPr>
        <p:spPr>
          <a:xfrm>
            <a:off x="152400" y="1752600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Fragen</a:t>
            </a:r>
            <a:r>
              <a:rPr lang="en-US" sz="2800" dirty="0" smtClean="0"/>
              <a:t> </a:t>
            </a:r>
            <a:r>
              <a:rPr lang="en-US" sz="2800" dirty="0" err="1" smtClean="0"/>
              <a:t>zum</a:t>
            </a:r>
            <a:r>
              <a:rPr lang="en-US" sz="2800" dirty="0" smtClean="0"/>
              <a:t> </a:t>
            </a:r>
            <a:r>
              <a:rPr lang="en-US" sz="2800" dirty="0" err="1" smtClean="0"/>
              <a:t>Vortrag</a:t>
            </a:r>
            <a:r>
              <a:rPr lang="en-US" sz="2800" dirty="0" smtClean="0"/>
              <a:t>?</a:t>
            </a:r>
          </a:p>
          <a:p>
            <a:pPr algn="ctr"/>
            <a:r>
              <a:rPr lang="en-US" sz="2800" dirty="0" err="1" smtClean="0"/>
              <a:t>Ansonsten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5431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Werkstück &amp; Prüfaufgaben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Werkstück Spezifikation</a:t>
            </a:r>
          </a:p>
          <a:p>
            <a:pPr lvl="1"/>
            <a:r>
              <a:rPr lang="de-DE" dirty="0" smtClean="0"/>
              <a:t>Maße 8x8cm</a:t>
            </a:r>
          </a:p>
          <a:p>
            <a:pPr lvl="1"/>
            <a:r>
              <a:rPr lang="de-DE" dirty="0" smtClean="0"/>
              <a:t>4x 5mm Bohrung</a:t>
            </a:r>
          </a:p>
          <a:p>
            <a:pPr lvl="1"/>
            <a:r>
              <a:rPr lang="de-DE" dirty="0" smtClean="0"/>
              <a:t>2x 7mm Bohrung</a:t>
            </a:r>
          </a:p>
          <a:p>
            <a:pPr lvl="1"/>
            <a:r>
              <a:rPr lang="de-DE" dirty="0" smtClean="0"/>
              <a:t>Mittlerer Steg Maß 1mm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Prüfaufgaben</a:t>
            </a:r>
          </a:p>
          <a:p>
            <a:pPr lvl="1"/>
            <a:r>
              <a:rPr lang="de-DE" dirty="0" smtClean="0"/>
              <a:t>Abmessung Werkstück (Toleranz 2mm)</a:t>
            </a:r>
          </a:p>
          <a:p>
            <a:pPr lvl="1"/>
            <a:r>
              <a:rPr lang="de-DE" dirty="0" smtClean="0"/>
              <a:t>Bohrungen (Toleranz 2mm)</a:t>
            </a:r>
          </a:p>
          <a:p>
            <a:pPr lvl="2"/>
            <a:r>
              <a:rPr lang="de-DE" dirty="0" smtClean="0"/>
              <a:t>Existenz</a:t>
            </a:r>
          </a:p>
          <a:p>
            <a:pPr lvl="2"/>
            <a:r>
              <a:rPr lang="de-DE" dirty="0" smtClean="0"/>
              <a:t>Durchmesser</a:t>
            </a:r>
          </a:p>
          <a:p>
            <a:pPr lvl="2"/>
            <a:r>
              <a:rPr lang="de-DE" dirty="0" smtClean="0"/>
              <a:t>Korrekte Position</a:t>
            </a:r>
          </a:p>
          <a:p>
            <a:pPr lvl="1"/>
            <a:r>
              <a:rPr lang="de-DE" dirty="0" smtClean="0"/>
              <a:t>Tiefe Kratzer und strukturelle Schäden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5" name="Grafik 4" descr="Werkstück perfekt.png"/>
          <p:cNvPicPr>
            <a:picLocks noChangeAspect="1"/>
          </p:cNvPicPr>
          <p:nvPr/>
        </p:nvPicPr>
        <p:blipFill>
          <a:blip r:embed="rId2">
            <a:lum contrast="-17000"/>
          </a:blip>
          <a:stretch>
            <a:fillRect/>
          </a:stretch>
        </p:blipFill>
        <p:spPr>
          <a:xfrm>
            <a:off x="5943600" y="990600"/>
            <a:ext cx="2157331" cy="2143250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2159856" cy="214413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43600" y="31242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err="1" smtClean="0"/>
              <a:t>Blendermodell</a:t>
            </a:r>
            <a:r>
              <a:rPr lang="de-DE" sz="1200" b="0" dirty="0" smtClean="0"/>
              <a:t>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943600" y="56388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smtClean="0"/>
              <a:t>Gefertigtes Werkstück-Bild</a:t>
            </a:r>
            <a:endParaRPr lang="de-D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60 x 60 x 60 cm Aufbau</a:t>
            </a:r>
          </a:p>
          <a:p>
            <a:r>
              <a:rPr lang="de-DE" dirty="0" smtClean="0"/>
              <a:t>Kamera: UI-1 460SE-C-HQ</a:t>
            </a:r>
          </a:p>
          <a:p>
            <a:pPr lvl="1"/>
            <a:r>
              <a:rPr lang="de-DE" dirty="0" smtClean="0"/>
              <a:t>2048 x 1536</a:t>
            </a:r>
          </a:p>
          <a:p>
            <a:r>
              <a:rPr lang="de-DE" dirty="0" smtClean="0"/>
              <a:t>Objektiv: </a:t>
            </a:r>
            <a:r>
              <a:rPr lang="de-DE" dirty="0" err="1" smtClean="0"/>
              <a:t>Tamron</a:t>
            </a:r>
            <a:r>
              <a:rPr lang="de-DE" dirty="0" smtClean="0"/>
              <a:t> 1:1,6 25mm</a:t>
            </a:r>
          </a:p>
          <a:p>
            <a:r>
              <a:rPr lang="de-DE" dirty="0" smtClean="0"/>
              <a:t>2 Lichter mit Diffusor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 descr="aufba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990600"/>
            <a:ext cx="3920746" cy="47212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0600" y="5715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Laboraufbau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6/02/rsz_visual-studio-logo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5192"/>
            <a:ext cx="4021137" cy="26790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AutoCAD</a:t>
            </a:r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IDS </a:t>
            </a:r>
            <a:r>
              <a:rPr lang="en-US" dirty="0" err="1" smtClean="0"/>
              <a:t>uEye</a:t>
            </a:r>
            <a:r>
              <a:rPr lang="en-US" dirty="0" smtClean="0"/>
              <a:t> SDK</a:t>
            </a:r>
          </a:p>
        </p:txBody>
      </p:sp>
      <p:pic>
        <p:nvPicPr>
          <p:cNvPr id="1026" name="Picture 2" descr="https://justonyx.files.wordpress.com/2015/03/autocad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163025"/>
            <a:ext cx="2598242" cy="234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wnload.blender.org/institute/logos/blender-pl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1365"/>
            <a:ext cx="3692525" cy="10274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63025"/>
            <a:ext cx="1920779" cy="2365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Software-Einsatz</a:t>
            </a:r>
            <a:endParaRPr lang="de-DE" dirty="0"/>
          </a:p>
        </p:txBody>
      </p:sp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72086"/>
            <a:ext cx="2157331" cy="2143250"/>
          </a:xfrm>
          <a:prstGeom prst="rect">
            <a:avLst/>
          </a:prstGeom>
        </p:spPr>
      </p:pic>
      <p:pic>
        <p:nvPicPr>
          <p:cNvPr id="5" name="Grafik 4" descr="Perfek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872086"/>
            <a:ext cx="2159856" cy="214413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7928630">
            <a:off x="2998620" y="2837476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 rot="13671370" flipH="1">
            <a:off x="4903620" y="2837475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96373" y="6015336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Blender-Bild</a:t>
            </a:r>
            <a:endParaRPr lang="de-DE" sz="1200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5832741" y="6015335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Kamera-Bild des realen Bauteils</a:t>
            </a:r>
            <a:endParaRPr lang="de-DE" sz="12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3974962" y="261860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AutoCAD-Bild</a:t>
            </a:r>
            <a:endParaRPr lang="de-DE" sz="12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132" r="4428" b="868"/>
          <a:stretch/>
        </p:blipFill>
        <p:spPr>
          <a:xfrm rot="5400000">
            <a:off x="3587602" y="603399"/>
            <a:ext cx="1981198" cy="19936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3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 Modell &amp; Aufnahme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Perfekte Beleuchtung</a:t>
            </a:r>
          </a:p>
          <a:p>
            <a:pPr lvl="1"/>
            <a:r>
              <a:rPr lang="de-DE" dirty="0" smtClean="0"/>
              <a:t>Perfekte Kanten</a:t>
            </a:r>
          </a:p>
          <a:p>
            <a:pPr lvl="1"/>
            <a:r>
              <a:rPr lang="de-DE" dirty="0" smtClean="0"/>
              <a:t>Perfekte Genauigkeit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pic>
        <p:nvPicPr>
          <p:cNvPr id="8" name="Grafik 7" descr="Rendering_pre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56" y="2585844"/>
            <a:ext cx="3505200" cy="3362712"/>
          </a:xfrm>
          <a:prstGeom prst="rect">
            <a:avLst/>
          </a:prstGeom>
        </p:spPr>
      </p:pic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09800"/>
            <a:ext cx="1623931" cy="1613331"/>
          </a:xfrm>
          <a:prstGeom prst="rect">
            <a:avLst/>
          </a:prstGeom>
        </p:spPr>
      </p:pic>
      <p:pic>
        <p:nvPicPr>
          <p:cNvPr id="9" name="Grafik 8" descr="Image_pre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0217" y="2627383"/>
            <a:ext cx="3390032" cy="3316866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209800"/>
            <a:ext cx="1611932" cy="16002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9600" y="60198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Blendermodell</a:t>
            </a:r>
            <a:endParaRPr lang="en-US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953000" y="60198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echtes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Werkstück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Lage und Maße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251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1654"/>
            <a:ext cx="8540813" cy="508341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81000" y="601980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aus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Betrieb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der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fertigen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Anwendung</a:t>
            </a:r>
            <a:endParaRPr lang="en-US" sz="1200" b="0" dirty="0"/>
          </a:p>
        </p:txBody>
      </p:sp>
    </p:spTree>
    <p:extLst>
      <p:ext uri="{BB962C8B-B14F-4D97-AF65-F5344CB8AC3E}">
        <p14:creationId xmlns="" xmlns:p14="http://schemas.microsoft.com/office/powerpoint/2010/main" val="3744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3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</Words>
  <Application>Microsoft Office PowerPoint</Application>
  <PresentationFormat>Bildschirmpräsentation (4:3)</PresentationFormat>
  <Paragraphs>174</Paragraphs>
  <Slides>26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KIT_master_ppt2003_de</vt:lpstr>
      <vt:lpstr>Projektpraktikum Robotik und Automation I </vt:lpstr>
      <vt:lpstr>Agenda</vt:lpstr>
      <vt:lpstr>Werkstück &amp; Prüfaufgaben</vt:lpstr>
      <vt:lpstr>Aufbau</vt:lpstr>
      <vt:lpstr>Verwendete Software</vt:lpstr>
      <vt:lpstr>Software-Einsatz</vt:lpstr>
      <vt:lpstr>Unterschied Modell &amp; Aufnahme</vt:lpstr>
      <vt:lpstr>Programm-Ablauf</vt:lpstr>
      <vt:lpstr>Programm-Ablauf</vt:lpstr>
      <vt:lpstr>Programm-Ablauf</vt:lpstr>
      <vt:lpstr>Bildvorverarbeitung</vt:lpstr>
      <vt:lpstr>Kalibrierung</vt:lpstr>
      <vt:lpstr>Programm-Ablauf</vt:lpstr>
      <vt:lpstr>Prüfen der Lage und Abmaße</vt:lpstr>
      <vt:lpstr>Programm-Ablauf</vt:lpstr>
      <vt:lpstr>Bohrungspositionen</vt:lpstr>
      <vt:lpstr>Bohrungsdetektion</vt:lpstr>
      <vt:lpstr>Bohrungsdetektion</vt:lpstr>
      <vt:lpstr>Bohrungsdetektion</vt:lpstr>
      <vt:lpstr>Bohrungsdetektion</vt:lpstr>
      <vt:lpstr>Bohrungsüberprüfung</vt:lpstr>
      <vt:lpstr>Bohrungsüberprüfung</vt:lpstr>
      <vt:lpstr>Programm-Ablauf</vt:lpstr>
      <vt:lpstr>Prüfen auf Beschädigungen</vt:lpstr>
      <vt:lpstr>Was wir gelernt haben</vt:lpstr>
      <vt:lpstr>Live-Vorführung</vt:lpstr>
    </vt:vector>
  </TitlesOfParts>
  <Company>Uni Karlsruhe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maizik</dc:creator>
  <cp:lastModifiedBy>Hochschulverwaltung</cp:lastModifiedBy>
  <cp:revision>1265</cp:revision>
  <cp:lastPrinted>2015-12-14T16:16:29Z</cp:lastPrinted>
  <dcterms:created xsi:type="dcterms:W3CDTF">2009-12-03T12:04:20Z</dcterms:created>
  <dcterms:modified xsi:type="dcterms:W3CDTF">2016-07-16T22:12:49Z</dcterms:modified>
</cp:coreProperties>
</file>